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74" r:id="rId2"/>
    <p:sldId id="275" r:id="rId3"/>
    <p:sldId id="273" r:id="rId4"/>
    <p:sldId id="272" r:id="rId5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716CD5-DD81-46FD-99AC-C26134090CAC}" v="53" dt="2024-03-29T20:20:30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1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448" y="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kota, Kiyoko" userId="1299dbfd-b4b1-4d92-a78f-05886754be4f" providerId="ADAL" clId="{A1716CD5-DD81-46FD-99AC-C26134090CAC}"/>
    <pc:docChg chg="undo custSel modSld">
      <pc:chgData name="Yokota, Kiyoko" userId="1299dbfd-b4b1-4d92-a78f-05886754be4f" providerId="ADAL" clId="{A1716CD5-DD81-46FD-99AC-C26134090CAC}" dt="2024-03-29T20:25:11.001" v="1620" actId="962"/>
      <pc:docMkLst>
        <pc:docMk/>
      </pc:docMkLst>
      <pc:sldChg chg="addSp modSp mod">
        <pc:chgData name="Yokota, Kiyoko" userId="1299dbfd-b4b1-4d92-a78f-05886754be4f" providerId="ADAL" clId="{A1716CD5-DD81-46FD-99AC-C26134090CAC}" dt="2024-03-29T20:25:11.001" v="1620" actId="962"/>
        <pc:sldMkLst>
          <pc:docMk/>
          <pc:sldMk cId="2816020142" sldId="272"/>
        </pc:sldMkLst>
        <pc:spChg chg="add mod ord">
          <ac:chgData name="Yokota, Kiyoko" userId="1299dbfd-b4b1-4d92-a78f-05886754be4f" providerId="ADAL" clId="{A1716CD5-DD81-46FD-99AC-C26134090CAC}" dt="2024-03-29T20:24:16.799" v="1613" actId="962"/>
          <ac:spMkLst>
            <pc:docMk/>
            <pc:sldMk cId="2816020142" sldId="272"/>
            <ac:spMk id="5" creationId="{BA6EAA25-27D1-E9E2-20E5-5A2DB1BBFBD9}"/>
          </ac:spMkLst>
        </pc:spChg>
        <pc:picChg chg="mod">
          <ac:chgData name="Yokota, Kiyoko" userId="1299dbfd-b4b1-4d92-a78f-05886754be4f" providerId="ADAL" clId="{A1716CD5-DD81-46FD-99AC-C26134090CAC}" dt="2024-03-29T20:23:05.377" v="1588" actId="962"/>
          <ac:picMkLst>
            <pc:docMk/>
            <pc:sldMk cId="2816020142" sldId="272"/>
            <ac:picMk id="2" creationId="{0DE668AD-537F-2AB5-8AD2-0C8A1F3356EC}"/>
          </ac:picMkLst>
        </pc:picChg>
        <pc:picChg chg="mod">
          <ac:chgData name="Yokota, Kiyoko" userId="1299dbfd-b4b1-4d92-a78f-05886754be4f" providerId="ADAL" clId="{A1716CD5-DD81-46FD-99AC-C26134090CAC}" dt="2024-03-29T20:25:11.001" v="1620" actId="962"/>
          <ac:picMkLst>
            <pc:docMk/>
            <pc:sldMk cId="2816020142" sldId="272"/>
            <ac:picMk id="3" creationId="{4878653B-7A42-F061-44A9-77E83483D47E}"/>
          </ac:picMkLst>
        </pc:picChg>
        <pc:picChg chg="mod">
          <ac:chgData name="Yokota, Kiyoko" userId="1299dbfd-b4b1-4d92-a78f-05886754be4f" providerId="ADAL" clId="{A1716CD5-DD81-46FD-99AC-C26134090CAC}" dt="2024-03-29T20:24:17.498" v="1615" actId="962"/>
          <ac:picMkLst>
            <pc:docMk/>
            <pc:sldMk cId="2816020142" sldId="272"/>
            <ac:picMk id="4" creationId="{31121F76-F387-EB20-ABC6-B6924017FCC1}"/>
          </ac:picMkLst>
        </pc:picChg>
        <pc:picChg chg="mod ord">
          <ac:chgData name="Yokota, Kiyoko" userId="1299dbfd-b4b1-4d92-a78f-05886754be4f" providerId="ADAL" clId="{A1716CD5-DD81-46FD-99AC-C26134090CAC}" dt="2024-03-29T20:24:45.247" v="1619" actId="962"/>
          <ac:picMkLst>
            <pc:docMk/>
            <pc:sldMk cId="2816020142" sldId="272"/>
            <ac:picMk id="6" creationId="{5FBD46CF-1E33-A832-070A-59E1DC61E06B}"/>
          </ac:picMkLst>
        </pc:picChg>
        <pc:picChg chg="mod ord">
          <ac:chgData name="Yokota, Kiyoko" userId="1299dbfd-b4b1-4d92-a78f-05886754be4f" providerId="ADAL" clId="{A1716CD5-DD81-46FD-99AC-C26134090CAC}" dt="2024-03-29T20:23:37.051" v="1597" actId="962"/>
          <ac:picMkLst>
            <pc:docMk/>
            <pc:sldMk cId="2816020142" sldId="272"/>
            <ac:picMk id="7" creationId="{A2067E57-8A33-2886-6D2F-4AEA5F3F5C81}"/>
          </ac:picMkLst>
        </pc:picChg>
      </pc:sldChg>
      <pc:sldChg chg="modSp mod">
        <pc:chgData name="Yokota, Kiyoko" userId="1299dbfd-b4b1-4d92-a78f-05886754be4f" providerId="ADAL" clId="{A1716CD5-DD81-46FD-99AC-C26134090CAC}" dt="2024-03-29T20:22:46.839" v="1575" actId="962"/>
        <pc:sldMkLst>
          <pc:docMk/>
          <pc:sldMk cId="3896693073" sldId="273"/>
        </pc:sldMkLst>
        <pc:spChg chg="mod">
          <ac:chgData name="Yokota, Kiyoko" userId="1299dbfd-b4b1-4d92-a78f-05886754be4f" providerId="ADAL" clId="{A1716CD5-DD81-46FD-99AC-C26134090CAC}" dt="2024-03-29T20:22:46.839" v="1575" actId="962"/>
          <ac:spMkLst>
            <pc:docMk/>
            <pc:sldMk cId="3896693073" sldId="273"/>
            <ac:spMk id="10" creationId="{5E6097FE-B5B9-3A7B-A850-33405C0AC6E4}"/>
          </ac:spMkLst>
        </pc:spChg>
        <pc:spChg chg="mod ord">
          <ac:chgData name="Yokota, Kiyoko" userId="1299dbfd-b4b1-4d92-a78f-05886754be4f" providerId="ADAL" clId="{A1716CD5-DD81-46FD-99AC-C26134090CAC}" dt="2024-03-29T20:22:38.491" v="1574" actId="13244"/>
          <ac:spMkLst>
            <pc:docMk/>
            <pc:sldMk cId="3896693073" sldId="273"/>
            <ac:spMk id="11" creationId="{6B70ADF7-3570-5988-FD58-3A7178C0B393}"/>
          </ac:spMkLst>
        </pc:spChg>
        <pc:picChg chg="mod">
          <ac:chgData name="Yokota, Kiyoko" userId="1299dbfd-b4b1-4d92-a78f-05886754be4f" providerId="ADAL" clId="{A1716CD5-DD81-46FD-99AC-C26134090CAC}" dt="2024-03-29T20:22:35.413" v="1573" actId="962"/>
          <ac:picMkLst>
            <pc:docMk/>
            <pc:sldMk cId="3896693073" sldId="273"/>
            <ac:picMk id="4" creationId="{00B1E1C1-A2AE-826F-397A-424597E2BF69}"/>
          </ac:picMkLst>
        </pc:picChg>
      </pc:sldChg>
      <pc:sldChg chg="addSp delSp modSp mod">
        <pc:chgData name="Yokota, Kiyoko" userId="1299dbfd-b4b1-4d92-a78f-05886754be4f" providerId="ADAL" clId="{A1716CD5-DD81-46FD-99AC-C26134090CAC}" dt="2024-03-29T20:22:07.720" v="1570" actId="962"/>
        <pc:sldMkLst>
          <pc:docMk/>
          <pc:sldMk cId="1788764172" sldId="274"/>
        </pc:sldMkLst>
        <pc:spChg chg="add del mod">
          <ac:chgData name="Yokota, Kiyoko" userId="1299dbfd-b4b1-4d92-a78f-05886754be4f" providerId="ADAL" clId="{A1716CD5-DD81-46FD-99AC-C26134090CAC}" dt="2024-03-29T20:19:22.532" v="1510" actId="33699"/>
          <ac:spMkLst>
            <pc:docMk/>
            <pc:sldMk cId="1788764172" sldId="274"/>
            <ac:spMk id="2" creationId="{C2F6D878-5D56-CFF1-5B6B-EC317D87A4ED}"/>
          </ac:spMkLst>
        </pc:spChg>
        <pc:spChg chg="mod">
          <ac:chgData name="Yokota, Kiyoko" userId="1299dbfd-b4b1-4d92-a78f-05886754be4f" providerId="ADAL" clId="{A1716CD5-DD81-46FD-99AC-C26134090CAC}" dt="2024-03-29T20:19:52.046" v="1511" actId="33553"/>
          <ac:spMkLst>
            <pc:docMk/>
            <pc:sldMk cId="1788764172" sldId="274"/>
            <ac:spMk id="5" creationId="{0BDAC75D-18C8-51C8-5CEA-121A6E04299A}"/>
          </ac:spMkLst>
        </pc:spChg>
        <pc:grpChg chg="mod">
          <ac:chgData name="Yokota, Kiyoko" userId="1299dbfd-b4b1-4d92-a78f-05886754be4f" providerId="ADAL" clId="{A1716CD5-DD81-46FD-99AC-C26134090CAC}" dt="2024-03-29T20:22:07.720" v="1570" actId="962"/>
          <ac:grpSpMkLst>
            <pc:docMk/>
            <pc:sldMk cId="1788764172" sldId="274"/>
            <ac:grpSpMk id="27" creationId="{E08B7E66-454B-D809-1C7F-EBE2662B1E34}"/>
          </ac:grpSpMkLst>
        </pc:grpChg>
        <pc:picChg chg="mod">
          <ac:chgData name="Yokota, Kiyoko" userId="1299dbfd-b4b1-4d92-a78f-05886754be4f" providerId="ADAL" clId="{A1716CD5-DD81-46FD-99AC-C26134090CAC}" dt="2024-03-29T20:22:02.405" v="1568" actId="962"/>
          <ac:picMkLst>
            <pc:docMk/>
            <pc:sldMk cId="1788764172" sldId="274"/>
            <ac:picMk id="4" creationId="{2FE7BB11-26FC-0239-8A8E-026DDEE59BD5}"/>
          </ac:picMkLst>
        </pc:picChg>
        <pc:picChg chg="mod">
          <ac:chgData name="Yokota, Kiyoko" userId="1299dbfd-b4b1-4d92-a78f-05886754be4f" providerId="ADAL" clId="{A1716CD5-DD81-46FD-99AC-C26134090CAC}" dt="2024-03-29T20:22:06.893" v="1569" actId="962"/>
          <ac:picMkLst>
            <pc:docMk/>
            <pc:sldMk cId="1788764172" sldId="274"/>
            <ac:picMk id="7" creationId="{FF660FE3-17C0-A3C1-FC7A-4FD320D77D35}"/>
          </ac:picMkLst>
        </pc:picChg>
      </pc:sldChg>
      <pc:sldChg chg="modSp mod">
        <pc:chgData name="Yokota, Kiyoko" userId="1299dbfd-b4b1-4d92-a78f-05886754be4f" providerId="ADAL" clId="{A1716CD5-DD81-46FD-99AC-C26134090CAC}" dt="2024-03-29T20:22:24.985" v="1572" actId="962"/>
        <pc:sldMkLst>
          <pc:docMk/>
          <pc:sldMk cId="1589266163" sldId="275"/>
        </pc:sldMkLst>
        <pc:spChg chg="ord">
          <ac:chgData name="Yokota, Kiyoko" userId="1299dbfd-b4b1-4d92-a78f-05886754be4f" providerId="ADAL" clId="{A1716CD5-DD81-46FD-99AC-C26134090CAC}" dt="2024-03-29T20:22:21.976" v="1571" actId="13244"/>
          <ac:spMkLst>
            <pc:docMk/>
            <pc:sldMk cId="1589266163" sldId="275"/>
            <ac:spMk id="6" creationId="{2A659055-398B-09E6-885F-CEA771EDED1F}"/>
          </ac:spMkLst>
        </pc:spChg>
        <pc:spChg chg="mod">
          <ac:chgData name="Yokota, Kiyoko" userId="1299dbfd-b4b1-4d92-a78f-05886754be4f" providerId="ADAL" clId="{A1716CD5-DD81-46FD-99AC-C26134090CAC}" dt="2024-03-29T20:20:00.595" v="1512" actId="33553"/>
          <ac:spMkLst>
            <pc:docMk/>
            <pc:sldMk cId="1589266163" sldId="275"/>
            <ac:spMk id="7" creationId="{7C8E1DC5-FA86-F0C8-119B-D7C2E8FBD7E9}"/>
          </ac:spMkLst>
        </pc:spChg>
        <pc:picChg chg="mod">
          <ac:chgData name="Yokota, Kiyoko" userId="1299dbfd-b4b1-4d92-a78f-05886754be4f" providerId="ADAL" clId="{A1716CD5-DD81-46FD-99AC-C26134090CAC}" dt="2024-03-29T20:22:24.985" v="1572" actId="962"/>
          <ac:picMkLst>
            <pc:docMk/>
            <pc:sldMk cId="1589266163" sldId="275"/>
            <ac:picMk id="2" creationId="{FD56DFCC-C89D-A09D-71D0-9470EE47774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3082B-CABA-2F49-AA8F-F0070ACFF73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20BA6-1786-7243-B20B-9210A555DB46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0732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First, you need to find a faculty member from whom you wish to receive research guidance.</a:t>
            </a:r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20BA6-1786-7243-B20B-9210A555DB46}" type="slidenum">
              <a:rPr lang="en-JP" smtClean="0"/>
              <a:t>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1633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JP" dirty="0"/>
              <a:t>Internship: </a:t>
            </a:r>
            <a:r>
              <a:rPr lang="en-US" dirty="0"/>
              <a:t>First, you need to find a faculty member from whom you wish to receive research guidance.</a:t>
            </a:r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20BA6-1786-7243-B20B-9210A555DB46}" type="slidenum">
              <a:rPr lang="en-JP" smtClean="0"/>
              <a:t>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0596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JP" dirty="0"/>
              <a:t>TMU has a robust and friendly infrastructure to support international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20BA6-1786-7243-B20B-9210A555DB46}" type="slidenum">
              <a:rPr lang="en-JP" smtClean="0"/>
              <a:t>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9205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4BE9-011A-71F3-6CB1-9B01BC9A2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9F643-7503-7DCF-D43E-D61491E55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7C897-6A11-495D-4C4A-A8CB1123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A6A16-7503-7046-0845-B9248DDC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6848B-20F9-D057-990B-9550E753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0692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AA4-E3A7-3AF5-D286-53ADC5E0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42F15-284A-8311-E8E1-582BC4633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9042B-688F-C130-B0F0-02A98E15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4C8AC-1065-0714-A173-0E22D645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40DBC-C6B4-E221-E469-7835CB94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2187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1269EF-E253-54DE-A3B5-F7E6BCD940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151EC-0B25-2C2E-6DD4-D63A3C189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C49AD-9C5D-AC00-9008-A72E4A805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33D0D-A6BB-0D5D-D041-3A1A158E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7B0DC-C385-8BF6-A8DC-042ECA83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3485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D5AE-6BCD-684F-E26A-875B0EBD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2E31E-E396-3E42-FCAF-FDFC71B4C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B5975-7D72-A07E-C068-FDBF6B0E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D93C3-0509-B1F8-092C-F0E3B433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67297-FEDA-6A8F-2D6A-74120091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4950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27AC-041B-03FB-27C2-52856C503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271C2-E200-5105-A73D-742417CA9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5DB3-6222-51C5-B62B-9F62F8C6E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B5920-29AF-4F7B-354A-61C4B92F0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0678C-6460-AD98-4440-C585D3DAA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345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B486E-0B2B-E643-6EFB-3D9DBC5C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88253-F99D-098E-1335-0580AFF7C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09071-03E3-E5A5-09EA-E23907B3A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3894B-A803-CB96-A619-6A2B8B99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89E1F-0345-9A60-3EA1-89EE78897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B257B-7000-6791-9CF2-68AAFF14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2249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9652C-E3CB-D723-44B6-51B9BD47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9B488-A640-E45C-1AF2-B27733AF2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B90E1-5DE1-790E-E24B-D4856BBE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08786-7B75-5808-EA0C-B5E091826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18AA2-661E-7315-4C87-B756A190D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E5597A-5771-93DF-3705-0A317B31A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DBEACC-C304-1E97-E140-B10F48A0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ECA02E-D124-9B1D-C824-61EA6D19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3899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8926-BD83-D2FD-D5E6-5B560D38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63C17D-700D-C6EB-57DC-D055DB7B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6F7C9-ACD3-0609-918D-5D12B34B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71D26-77B4-F298-6896-EE5D2A004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8752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4AAAF-15AA-7DD5-E363-6806912D4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B7CD0-DDC2-BD79-DB95-9A3D8938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A6EC4-88E9-9C44-BDED-86082A0A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4497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EEF8-A600-6B20-01BE-B4F0CF07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D7A5A-C940-C01C-E799-93E10968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ADE69-6186-3430-D8FE-6BC9393CF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8A929-7346-F391-5EF9-04F7C7EA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994A7-4C94-EAF2-E12E-C7294A97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466FD-B48D-DB6C-0C0E-9BDDEB75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0437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9F02-B44B-55D5-77AE-4DEF2C07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3C392-D2AF-7261-0F22-840EA38F6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17505-BAFF-425F-547B-68D1AFB77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C7019-9B70-DC09-1377-9A906169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8F777-5907-970F-29EF-08EE7652A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6D64E-00A4-9A64-6DA5-7A8F7647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8030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44C146-26AE-E146-0C13-DF0EC266B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1C0B1-E7C0-54DF-3EA1-A6AFC7700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4D2B-75B8-32D9-5468-80B3ED04D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1A1E2-4FB1-7D4A-8CA1-162852DA179F}" type="datetimeFigureOut">
              <a:rPr lang="en-JP" smtClean="0"/>
              <a:t>03/29/2024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8278F-5C26-3D5A-E3AE-B376B5435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D630E-293E-C678-AAC1-D0D5309D9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C403D-CDDB-CE48-B97D-E79FE19D5FE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3768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7BB11-26FC-0239-8A8E-026DDEE5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6053" y="-73076"/>
            <a:ext cx="8006768" cy="42249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BDAC75D-18C8-51C8-5CEA-121A6E0429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27290" y="26088"/>
            <a:ext cx="7111049" cy="769441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Tokyo 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JP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obal 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JP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rtnership Scholarship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Earn a Graduate Degree from Tokyo Metropolitan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5E2D41-FE0A-24A0-946E-8EE04DA8900C}"/>
              </a:ext>
            </a:extLst>
          </p:cNvPr>
          <p:cNvSpPr txBox="1"/>
          <p:nvPr/>
        </p:nvSpPr>
        <p:spPr>
          <a:xfrm>
            <a:off x="6487297" y="1031285"/>
            <a:ext cx="461823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JP" sz="3200" dirty="0">
                <a:latin typeface="Arial" panose="020B0604020202020204" pitchFamily="34" charset="0"/>
                <a:cs typeface="Arial" panose="020B0604020202020204" pitchFamily="34" charset="0"/>
              </a:rPr>
              <a:t>Master’s and Ph.D.</a:t>
            </a:r>
          </a:p>
          <a:p>
            <a:endParaRPr lang="en-JP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Airfare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Tuition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Monthly Stipend</a:t>
            </a:r>
          </a:p>
          <a:p>
            <a:endParaRPr lang="en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660FE3-17C0-A3C1-FC7A-4FD320D77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890" y="4904701"/>
            <a:ext cx="1621924" cy="16868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8B7E66-454B-D809-1C7F-EBE2662B1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0551" y="2826153"/>
            <a:ext cx="5412259" cy="3737614"/>
            <a:chOff x="123570" y="2014992"/>
            <a:chExt cx="5412259" cy="37376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76D6A7-9AE5-BE8B-93B8-12ED1C453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570" y="2014992"/>
              <a:ext cx="5412259" cy="37376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3056C1-239A-0A65-D91A-925681958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4310" y="3534032"/>
              <a:ext cx="985607" cy="956618"/>
            </a:xfrm>
            <a:prstGeom prst="rect">
              <a:avLst/>
            </a:prstGeom>
          </p:spPr>
        </p:pic>
        <p:sp>
          <p:nvSpPr>
            <p:cNvPr id="13" name="Moon 12">
              <a:extLst>
                <a:ext uri="{FF2B5EF4-FFF2-40B4-BE49-F238E27FC236}">
                  <a16:creationId xmlns:a16="http://schemas.microsoft.com/office/drawing/2014/main" id="{E0994CA9-B515-7C52-CE82-787957215746}"/>
                </a:ext>
              </a:extLst>
            </p:cNvPr>
            <p:cNvSpPr/>
            <p:nvPr/>
          </p:nvSpPr>
          <p:spPr>
            <a:xfrm rot="8540328">
              <a:off x="2903332" y="3360687"/>
              <a:ext cx="307701" cy="713894"/>
            </a:xfrm>
            <a:prstGeom prst="moon">
              <a:avLst/>
            </a:prstGeom>
            <a:solidFill>
              <a:srgbClr val="2029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4" name="Moon 13">
              <a:extLst>
                <a:ext uri="{FF2B5EF4-FFF2-40B4-BE49-F238E27FC236}">
                  <a16:creationId xmlns:a16="http://schemas.microsoft.com/office/drawing/2014/main" id="{75D9822C-1FFE-AA8F-0ADE-857BFA9F5FF7}"/>
                </a:ext>
              </a:extLst>
            </p:cNvPr>
            <p:cNvSpPr/>
            <p:nvPr/>
          </p:nvSpPr>
          <p:spPr>
            <a:xfrm rot="12983780">
              <a:off x="2905342" y="3924567"/>
              <a:ext cx="307701" cy="713894"/>
            </a:xfrm>
            <a:prstGeom prst="moon">
              <a:avLst/>
            </a:prstGeom>
            <a:solidFill>
              <a:srgbClr val="2029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5" name="Moon 14">
              <a:extLst>
                <a:ext uri="{FF2B5EF4-FFF2-40B4-BE49-F238E27FC236}">
                  <a16:creationId xmlns:a16="http://schemas.microsoft.com/office/drawing/2014/main" id="{199B3E9B-75D1-4F2F-1C22-DF18C4E26BA7}"/>
                </a:ext>
              </a:extLst>
            </p:cNvPr>
            <p:cNvSpPr/>
            <p:nvPr/>
          </p:nvSpPr>
          <p:spPr>
            <a:xfrm rot="19070926">
              <a:off x="2194673" y="3955047"/>
              <a:ext cx="307701" cy="713894"/>
            </a:xfrm>
            <a:prstGeom prst="moon">
              <a:avLst/>
            </a:prstGeom>
            <a:solidFill>
              <a:srgbClr val="2029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6" name="Moon 15">
              <a:extLst>
                <a:ext uri="{FF2B5EF4-FFF2-40B4-BE49-F238E27FC236}">
                  <a16:creationId xmlns:a16="http://schemas.microsoft.com/office/drawing/2014/main" id="{0E09F42E-73D4-545A-9D33-01201F307DE1}"/>
                </a:ext>
              </a:extLst>
            </p:cNvPr>
            <p:cNvSpPr/>
            <p:nvPr/>
          </p:nvSpPr>
          <p:spPr>
            <a:xfrm rot="2990566">
              <a:off x="2240804" y="3294167"/>
              <a:ext cx="307701" cy="713894"/>
            </a:xfrm>
            <a:prstGeom prst="moon">
              <a:avLst/>
            </a:prstGeom>
            <a:solidFill>
              <a:srgbClr val="2029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AADC60F2-C6A4-B28C-EC89-92C704106A75}"/>
                </a:ext>
              </a:extLst>
            </p:cNvPr>
            <p:cNvSpPr/>
            <p:nvPr/>
          </p:nvSpPr>
          <p:spPr>
            <a:xfrm rot="8263624">
              <a:off x="3071021" y="4416981"/>
              <a:ext cx="173486" cy="100495"/>
            </a:xfrm>
            <a:prstGeom prst="triangle">
              <a:avLst/>
            </a:prstGeom>
            <a:solidFill>
              <a:srgbClr val="2029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F55D4BF5-4CC8-210A-E3E6-65E8BFD74B0D}"/>
                </a:ext>
              </a:extLst>
            </p:cNvPr>
            <p:cNvSpPr/>
            <p:nvPr/>
          </p:nvSpPr>
          <p:spPr>
            <a:xfrm rot="3001702">
              <a:off x="3058240" y="3502449"/>
              <a:ext cx="201678" cy="121780"/>
            </a:xfrm>
            <a:prstGeom prst="triangle">
              <a:avLst/>
            </a:prstGeom>
            <a:solidFill>
              <a:srgbClr val="2029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616096F6-FCC2-A4F6-1D2F-15E22884B6A1}"/>
                </a:ext>
              </a:extLst>
            </p:cNvPr>
            <p:cNvSpPr/>
            <p:nvPr/>
          </p:nvSpPr>
          <p:spPr>
            <a:xfrm rot="18186485">
              <a:off x="2116727" y="3503385"/>
              <a:ext cx="201678" cy="121780"/>
            </a:xfrm>
            <a:prstGeom prst="triangle">
              <a:avLst/>
            </a:prstGeom>
            <a:solidFill>
              <a:srgbClr val="2029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7CEEEE8D-E70A-B9DB-CB73-57B2643BA0C6}"/>
                </a:ext>
              </a:extLst>
            </p:cNvPr>
            <p:cNvSpPr/>
            <p:nvPr/>
          </p:nvSpPr>
          <p:spPr>
            <a:xfrm rot="13217937">
              <a:off x="2140103" y="4396282"/>
              <a:ext cx="201678" cy="121780"/>
            </a:xfrm>
            <a:prstGeom prst="triangle">
              <a:avLst/>
            </a:prstGeom>
            <a:solidFill>
              <a:srgbClr val="2029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07879CA3-E81F-BC59-1786-D41013CD8ECA}"/>
                </a:ext>
              </a:extLst>
            </p:cNvPr>
            <p:cNvCxnSpPr>
              <a:cxnSpLocks/>
            </p:cNvCxnSpPr>
            <p:nvPr/>
          </p:nvCxnSpPr>
          <p:spPr>
            <a:xfrm>
              <a:off x="2680894" y="5429956"/>
              <a:ext cx="560536" cy="144367"/>
            </a:xfrm>
            <a:prstGeom prst="bentConnector3">
              <a:avLst>
                <a:gd name="adj1" fmla="val 852"/>
              </a:avLst>
            </a:prstGeom>
            <a:ln w="1905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8764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8E1DC5-FA86-F0C8-119B-D7C2E8FBD7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27290" y="-60411"/>
            <a:ext cx="7111049" cy="1200329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P" sz="2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Tokyo 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JP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obal 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JP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rtnership Scholarship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P" sz="2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DCECB-8DC6-9460-4B4D-56B269C6E240}"/>
              </a:ext>
            </a:extLst>
          </p:cNvPr>
          <p:cNvSpPr txBox="1"/>
          <p:nvPr/>
        </p:nvSpPr>
        <p:spPr>
          <a:xfrm>
            <a:off x="663678" y="958646"/>
            <a:ext cx="6918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 dirty="0">
                <a:latin typeface="Arial" panose="020B0604020202020204" pitchFamily="34" charset="0"/>
                <a:cs typeface="Arial" panose="020B0604020202020204" pitchFamily="34" charset="0"/>
              </a:rPr>
              <a:t>Message from Recipient </a:t>
            </a:r>
            <a:r>
              <a:rPr lang="en-JP" sz="2000" b="1" dirty="0">
                <a:latin typeface="Arial" panose="020B0604020202020204" pitchFamily="34" charset="0"/>
                <a:cs typeface="Arial" panose="020B0604020202020204" pitchFamily="34" charset="0"/>
              </a:rPr>
              <a:t>Manolo Benitez </a:t>
            </a:r>
            <a:r>
              <a:rPr lang="en-JP" sz="2000" dirty="0">
                <a:latin typeface="Arial" panose="020B0604020202020204" pitchFamily="34" charset="0"/>
                <a:cs typeface="Arial" panose="020B0604020202020204" pitchFamily="34" charset="0"/>
              </a:rPr>
              <a:t>(Class of 2021):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59055-398B-09E6-885F-CEA771EDED1F}"/>
              </a:ext>
            </a:extLst>
          </p:cNvPr>
          <p:cNvSpPr txBox="1"/>
          <p:nvPr/>
        </p:nvSpPr>
        <p:spPr>
          <a:xfrm>
            <a:off x="752168" y="1362468"/>
            <a:ext cx="79281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i="0" u="none" strike="noStrike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“As a global scholarship recipient, I am incredibly grateful for the opportunities I have been able to take advantage of. With the Global Scholarship, I have been able to pursue my master's degree in the field of biology at Tokyo Metropolitan University and research incredible topics that I would have never been able to back in New York. </a:t>
            </a:r>
          </a:p>
          <a:p>
            <a:pPr algn="l" rtl="0"/>
            <a:endParaRPr lang="en-US" b="1" dirty="0">
              <a:solidFill>
                <a:srgbClr val="212121"/>
              </a:solidFill>
              <a:cs typeface="Arial" panose="020B0604020202020204" pitchFamily="34" charset="0"/>
            </a:endParaRPr>
          </a:p>
          <a:p>
            <a:pPr algn="l" rtl="0"/>
            <a:r>
              <a:rPr lang="en-US" b="1" i="0" u="none" strike="noStrike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With my research group I am able to do field work in oceanic islands off the coast of Tokyo or study the life history of stem nesting bees in the </a:t>
            </a:r>
            <a:r>
              <a:rPr lang="en-US" b="1" i="0" u="none" strike="noStrike" dirty="0" err="1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Kerama</a:t>
            </a:r>
            <a:r>
              <a:rPr lang="en-US" b="1" i="0" u="none" strike="noStrike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 region of Okinawa. In addition to this, I was also recently able to complete an internship to study microsatellite development with one of the most skilled stem-nesting bee researchers in the well-renowned Charles University of Prague, Dr. Michael </a:t>
            </a:r>
            <a:r>
              <a:rPr lang="en-US" b="1" i="0" u="none" strike="noStrike" dirty="0" err="1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Mikat</a:t>
            </a:r>
            <a:r>
              <a:rPr lang="en-US" b="1" i="0" u="none" strike="noStrike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. </a:t>
            </a:r>
          </a:p>
          <a:p>
            <a:pPr algn="l" rtl="0"/>
            <a:endParaRPr lang="en-US" b="1" dirty="0">
              <a:solidFill>
                <a:srgbClr val="21212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56DFCC-C89D-A09D-71D0-9470EE477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907" y="1027802"/>
            <a:ext cx="2574626" cy="3434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8B284B-D802-84C6-50E3-D1E3C06257F9}"/>
              </a:ext>
            </a:extLst>
          </p:cNvPr>
          <p:cNvSpPr txBox="1"/>
          <p:nvPr/>
        </p:nvSpPr>
        <p:spPr>
          <a:xfrm>
            <a:off x="785610" y="4762280"/>
            <a:ext cx="11050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none" strike="noStrike" dirty="0">
                <a:solidFill>
                  <a:srgbClr val="212121"/>
                </a:solidFill>
                <a:effectLst/>
                <a:cs typeface="Arial" panose="020B0604020202020204" pitchFamily="34" charset="0"/>
              </a:rPr>
              <a:t>Every day seems like an adventure as there is always something new for me to experience abroad. Additionally, I can experience the culture of Japan while studying at Tokyo Metropolitan University. Not only did this scholarship help better me as a scientist, but it also helped me grow as a person as well. If you have the opportunity to apply for the Global Scholarship, it opens so many doors for you in life. Overall, I highly recommend it! ”</a:t>
            </a:r>
            <a:endParaRPr lang="en-JP" b="1" dirty="0">
              <a:cs typeface="Arial" panose="020B0604020202020204" pitchFamily="34" charset="0"/>
            </a:endParaRP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58926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B1E1C1-A2AE-826F-397A-424597E2B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27" y="1452362"/>
            <a:ext cx="4104260" cy="336433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B70ADF7-3570-5988-FD58-3A7178C0B3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06085" y="437883"/>
            <a:ext cx="519885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Undergraduate Opportunities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FD740-5202-9095-CFC9-E155FFE610CF}"/>
              </a:ext>
            </a:extLst>
          </p:cNvPr>
          <p:cNvSpPr txBox="1"/>
          <p:nvPr/>
        </p:nvSpPr>
        <p:spPr>
          <a:xfrm>
            <a:off x="6207617" y="1493949"/>
            <a:ext cx="503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TMU Internship Support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7ADC7C-E022-0DA3-429D-04F2389C1863}"/>
              </a:ext>
            </a:extLst>
          </p:cNvPr>
          <p:cNvSpPr txBox="1"/>
          <p:nvPr/>
        </p:nvSpPr>
        <p:spPr>
          <a:xfrm>
            <a:off x="5982860" y="2327338"/>
            <a:ext cx="58993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400" dirty="0">
                <a:latin typeface="Arial" panose="020B0604020202020204" pitchFamily="34" charset="0"/>
                <a:cs typeface="Arial" panose="020B0604020202020204" pitchFamily="34" charset="0"/>
              </a:rPr>
              <a:t>~1 month Internship with a TMU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400" dirty="0">
                <a:latin typeface="Arial" panose="020B0604020202020204" pitchFamily="34" charset="0"/>
                <a:cs typeface="Arial" panose="020B0604020202020204" pitchFamily="34" charset="0"/>
              </a:rPr>
              <a:t>Juniors, Seniors and Graduate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400" dirty="0">
                <a:latin typeface="Arial" panose="020B0604020202020204" pitchFamily="34" charset="0"/>
                <a:cs typeface="Arial" panose="020B0604020202020204" pitchFamily="34" charset="0"/>
              </a:rPr>
              <a:t>Financial support available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097FE-B5B9-3A7B-A850-33405C0AC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6367" y="4906851"/>
            <a:ext cx="547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JP" dirty="0">
                <a:latin typeface="Arial" panose="020B0604020202020204" pitchFamily="34" charset="0"/>
                <a:cs typeface="Arial" panose="020B0604020202020204" pitchFamily="34" charset="0"/>
              </a:rPr>
              <a:t>emester </a:t>
            </a:r>
            <a:r>
              <a:rPr lang="en-JP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JP" dirty="0">
                <a:latin typeface="Arial" panose="020B0604020202020204" pitchFamily="34" charset="0"/>
                <a:cs typeface="Arial" panose="020B0604020202020204" pitchFamily="34" charset="0"/>
              </a:rPr>
              <a:t>broad at </a:t>
            </a:r>
            <a:r>
              <a:rPr lang="en-JP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kyo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etropolitan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niversity</a:t>
            </a:r>
            <a:endParaRPr lang="en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9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6EAA25-27D1-E9E2-20E5-5A2DB1BBFB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Science café, international café, and other events</a:t>
            </a:r>
          </a:p>
        </p:txBody>
      </p:sp>
      <p:pic>
        <p:nvPicPr>
          <p:cNvPr id="4" name="Picture 3" descr="Science Cafe event logo">
            <a:extLst>
              <a:ext uri="{FF2B5EF4-FFF2-40B4-BE49-F238E27FC236}">
                <a16:creationId xmlns:a16="http://schemas.microsoft.com/office/drawing/2014/main" id="{31121F76-F387-EB20-ABC6-B6924017FC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66" y="397992"/>
            <a:ext cx="3574825" cy="3027788"/>
          </a:xfrm>
          <a:prstGeom prst="rect">
            <a:avLst/>
          </a:prstGeom>
        </p:spPr>
      </p:pic>
      <p:pic>
        <p:nvPicPr>
          <p:cNvPr id="6" name="Picture 5" descr="Screenshot of news and topics on TMU Biology website">
            <a:extLst>
              <a:ext uri="{FF2B5EF4-FFF2-40B4-BE49-F238E27FC236}">
                <a16:creationId xmlns:a16="http://schemas.microsoft.com/office/drawing/2014/main" id="{5FBD46CF-1E33-A832-070A-59E1DC61E0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961" y="205904"/>
            <a:ext cx="4946560" cy="2719340"/>
          </a:xfrm>
          <a:prstGeom prst="rect">
            <a:avLst/>
          </a:prstGeom>
        </p:spPr>
      </p:pic>
      <p:pic>
        <p:nvPicPr>
          <p:cNvPr id="7" name="Picture 6" descr="Science cafe flyer with a food menu">
            <a:extLst>
              <a:ext uri="{FF2B5EF4-FFF2-40B4-BE49-F238E27FC236}">
                <a16:creationId xmlns:a16="http://schemas.microsoft.com/office/drawing/2014/main" id="{A2067E57-8A33-2886-6D2F-4AEA5F3F5C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8593"/>
            <a:ext cx="5286764" cy="2717076"/>
          </a:xfrm>
          <a:prstGeom prst="rect">
            <a:avLst/>
          </a:prstGeom>
        </p:spPr>
      </p:pic>
      <p:pic>
        <p:nvPicPr>
          <p:cNvPr id="2" name="Picture 1" descr="Japanese star festival flyer">
            <a:extLst>
              <a:ext uri="{FF2B5EF4-FFF2-40B4-BE49-F238E27FC236}">
                <a16:creationId xmlns:a16="http://schemas.microsoft.com/office/drawing/2014/main" id="{0DE668AD-537F-2AB5-8AD2-0C8A1F3356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226" y="141667"/>
            <a:ext cx="3825179" cy="5499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78653B-7A42-F061-44A9-77E83483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095" y="3350026"/>
            <a:ext cx="3772608" cy="318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20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3964</TotalTime>
  <Words>365</Words>
  <Application>Microsoft Office PowerPoint</Application>
  <PresentationFormat>Widescreen</PresentationFormat>
  <Paragraphs>35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Tokyo Global Partnership Scholarship Program  Earn a Graduate Degree from Tokyo Metropolitan University</vt:lpstr>
      <vt:lpstr> Tokyo Global Partnership Scholarship Program </vt:lpstr>
      <vt:lpstr>Undergraduate Opportunities</vt:lpstr>
      <vt:lpstr>Science café, international café, and other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Weitemier Zachary Adam</dc:creator>
  <cp:lastModifiedBy>Yokota, Kiyoko</cp:lastModifiedBy>
  <cp:revision>50</cp:revision>
  <dcterms:created xsi:type="dcterms:W3CDTF">2024-02-13T02:51:38Z</dcterms:created>
  <dcterms:modified xsi:type="dcterms:W3CDTF">2024-03-29T20:25:17Z</dcterms:modified>
</cp:coreProperties>
</file>